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98" r:id="rId3"/>
    <p:sldId id="262" r:id="rId4"/>
    <p:sldId id="299" r:id="rId5"/>
    <p:sldId id="257" r:id="rId6"/>
    <p:sldId id="300" r:id="rId7"/>
    <p:sldId id="288" r:id="rId8"/>
    <p:sldId id="301" r:id="rId9"/>
    <p:sldId id="289" r:id="rId10"/>
    <p:sldId id="302" r:id="rId11"/>
    <p:sldId id="290" r:id="rId12"/>
    <p:sldId id="304" r:id="rId13"/>
    <p:sldId id="291" r:id="rId14"/>
    <p:sldId id="303" r:id="rId15"/>
    <p:sldId id="292" r:id="rId16"/>
    <p:sldId id="305" r:id="rId17"/>
    <p:sldId id="293" r:id="rId18"/>
    <p:sldId id="306" r:id="rId19"/>
    <p:sldId id="294" r:id="rId20"/>
    <p:sldId id="307" r:id="rId21"/>
    <p:sldId id="295" r:id="rId22"/>
    <p:sldId id="308" r:id="rId23"/>
    <p:sldId id="296" r:id="rId24"/>
    <p:sldId id="309" r:id="rId25"/>
    <p:sldId id="297" r:id="rId26"/>
    <p:sldId id="310" r:id="rId27"/>
    <p:sldId id="311" r:id="rId28"/>
    <p:sldId id="314" r:id="rId29"/>
    <p:sldId id="312" r:id="rId30"/>
    <p:sldId id="313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F19"/>
    <a:srgbClr val="1E1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8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0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2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2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4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3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9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rabana-baidya-163830281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7979" y="0"/>
            <a:ext cx="1837822" cy="3429000"/>
            <a:chOff x="0" y="0"/>
            <a:chExt cx="72605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053" cy="1354667"/>
            </a:xfrm>
            <a:custGeom>
              <a:avLst/>
              <a:gdLst/>
              <a:ahLst/>
              <a:cxnLst/>
              <a:rect l="l" t="t" r="r" b="b"/>
              <a:pathLst>
                <a:path w="726053" h="1354667">
                  <a:moveTo>
                    <a:pt x="203200" y="0"/>
                  </a:moveTo>
                  <a:lnTo>
                    <a:pt x="726053" y="0"/>
                  </a:lnTo>
                  <a:lnTo>
                    <a:pt x="522853" y="1354667"/>
                  </a:lnTo>
                  <a:lnTo>
                    <a:pt x="0" y="13546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chemeClr val="accent1">
                <a:alpha val="49804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9525"/>
              <a:ext cx="609600" cy="600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1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4181" y="3429000"/>
            <a:ext cx="1837822" cy="3429000"/>
            <a:chOff x="0" y="0"/>
            <a:chExt cx="726053" cy="1354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053" cy="1354667"/>
            </a:xfrm>
            <a:custGeom>
              <a:avLst/>
              <a:gdLst/>
              <a:ahLst/>
              <a:cxnLst/>
              <a:rect l="l" t="t" r="r" b="b"/>
              <a:pathLst>
                <a:path w="726053" h="1354667">
                  <a:moveTo>
                    <a:pt x="203200" y="0"/>
                  </a:moveTo>
                  <a:lnTo>
                    <a:pt x="726053" y="0"/>
                  </a:lnTo>
                  <a:lnTo>
                    <a:pt x="522853" y="1354667"/>
                  </a:lnTo>
                  <a:lnTo>
                    <a:pt x="0" y="13546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chemeClr val="accent1">
                <a:alpha val="49804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9525"/>
              <a:ext cx="609600" cy="600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1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80729" y="0"/>
            <a:ext cx="2625471" cy="3429000"/>
            <a:chOff x="0" y="0"/>
            <a:chExt cx="1037223" cy="1354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7223" cy="1354667"/>
            </a:xfrm>
            <a:custGeom>
              <a:avLst/>
              <a:gdLst/>
              <a:ahLst/>
              <a:cxnLst/>
              <a:rect l="l" t="t" r="r" b="b"/>
              <a:pathLst>
                <a:path w="1037223" h="1354667">
                  <a:moveTo>
                    <a:pt x="203200" y="0"/>
                  </a:moveTo>
                  <a:lnTo>
                    <a:pt x="1037223" y="0"/>
                  </a:lnTo>
                  <a:lnTo>
                    <a:pt x="834023" y="1354667"/>
                  </a:lnTo>
                  <a:lnTo>
                    <a:pt x="0" y="13546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9525"/>
              <a:ext cx="609600" cy="600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1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75299" y="3429000"/>
            <a:ext cx="2625471" cy="3429000"/>
            <a:chOff x="0" y="0"/>
            <a:chExt cx="1037223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7223" cy="1354667"/>
            </a:xfrm>
            <a:custGeom>
              <a:avLst/>
              <a:gdLst/>
              <a:ahLst/>
              <a:cxnLst/>
              <a:rect l="l" t="t" r="r" b="b"/>
              <a:pathLst>
                <a:path w="1037223" h="1354667">
                  <a:moveTo>
                    <a:pt x="203200" y="0"/>
                  </a:moveTo>
                  <a:lnTo>
                    <a:pt x="1037223" y="0"/>
                  </a:lnTo>
                  <a:lnTo>
                    <a:pt x="834023" y="1354667"/>
                  </a:lnTo>
                  <a:lnTo>
                    <a:pt x="0" y="135466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9525"/>
              <a:ext cx="609600" cy="600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1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5317575" y="1953879"/>
            <a:ext cx="6154273" cy="3546274"/>
          </a:xfrm>
          <a:custGeom>
            <a:avLst/>
            <a:gdLst/>
            <a:ahLst/>
            <a:cxnLst/>
            <a:rect l="l" t="t" r="r" b="b"/>
            <a:pathLst>
              <a:path w="10327333" h="5667124">
                <a:moveTo>
                  <a:pt x="0" y="0"/>
                </a:moveTo>
                <a:lnTo>
                  <a:pt x="10327333" y="0"/>
                </a:lnTo>
                <a:lnTo>
                  <a:pt x="10327333" y="5667124"/>
                </a:lnTo>
                <a:lnTo>
                  <a:pt x="0" y="566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360592" y="337774"/>
            <a:ext cx="2833444" cy="445805"/>
          </a:xfrm>
          <a:custGeom>
            <a:avLst/>
            <a:gdLst/>
            <a:ahLst/>
            <a:cxnLst/>
            <a:rect l="l" t="t" r="r" b="b"/>
            <a:pathLst>
              <a:path w="788007" h="123982">
                <a:moveTo>
                  <a:pt x="0" y="0"/>
                </a:moveTo>
                <a:lnTo>
                  <a:pt x="788007" y="0"/>
                </a:lnTo>
                <a:lnTo>
                  <a:pt x="788007" y="123982"/>
                </a:lnTo>
                <a:lnTo>
                  <a:pt x="0" y="123982"/>
                </a:lnTo>
                <a:close/>
              </a:path>
            </a:pathLst>
          </a:custGeom>
          <a:solidFill>
            <a:srgbClr val="F95F19"/>
          </a:solidFill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>
            <a:off x="6096000" y="685800"/>
            <a:ext cx="2585069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>
            <a:off x="-68612" y="6146800"/>
            <a:ext cx="2032555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A010C9-CA74-CB5B-818D-B9A0D732EEC9}"/>
              </a:ext>
            </a:extLst>
          </p:cNvPr>
          <p:cNvSpPr txBox="1"/>
          <p:nvPr/>
        </p:nvSpPr>
        <p:spPr>
          <a:xfrm>
            <a:off x="103319" y="1972690"/>
            <a:ext cx="83828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ELECTRIFYING INDIA: ATLIQ MOTORS VISION FOR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i="0" cap="all" dirty="0">
                <a:solidFill>
                  <a:srgbClr val="F95F19"/>
                </a:solidFill>
                <a:effectLst/>
                <a:latin typeface="+mj-lt"/>
              </a:rPr>
              <a:t>Electric Vehicles</a:t>
            </a:r>
          </a:p>
          <a:p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SUCCESS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FB635-B269-53B5-F1A9-A77AF61D39B3}"/>
              </a:ext>
            </a:extLst>
          </p:cNvPr>
          <p:cNvSpPr txBox="1"/>
          <p:nvPr/>
        </p:nvSpPr>
        <p:spPr>
          <a:xfrm>
            <a:off x="8073950" y="6242444"/>
            <a:ext cx="423902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PRESENTED BY </a:t>
            </a:r>
            <a:r>
              <a:rPr lang="en-US" sz="1600" dirty="0">
                <a:solidFill>
                  <a:schemeClr val="bg1"/>
                </a:solidFill>
                <a:highlight>
                  <a:srgbClr val="F95F19"/>
                </a:highlight>
                <a:latin typeface="Montserrat" panose="00000500000000000000" pitchFamily="2" charset="0"/>
              </a:rPr>
              <a:t>SRABANA BAIDYA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87226-2559-AF31-596D-841C43B4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the top five states with the highest penetration rate in 2 wheeler&#10;&#10;Description automatically generated">
            <a:extLst>
              <a:ext uri="{FF2B5EF4-FFF2-40B4-BE49-F238E27FC236}">
                <a16:creationId xmlns:a16="http://schemas.microsoft.com/office/drawing/2014/main" id="{224E10F1-65CA-4651-2644-8BB97F60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-1"/>
          <a:stretch/>
        </p:blipFill>
        <p:spPr>
          <a:xfrm>
            <a:off x="1086703" y="1930838"/>
            <a:ext cx="4208467" cy="4032635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1F54EA2-680C-C753-35C9-8947715D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"/>
          <a:stretch/>
        </p:blipFill>
        <p:spPr>
          <a:xfrm>
            <a:off x="6833221" y="1930838"/>
            <a:ext cx="4345953" cy="4032635"/>
          </a:xfrm>
          <a:prstGeom prst="rect">
            <a:avLst/>
          </a:prstGeom>
        </p:spPr>
      </p:pic>
      <p:sp>
        <p:nvSpPr>
          <p:cNvPr id="2" name="AutoShape 21">
            <a:extLst>
              <a:ext uri="{FF2B5EF4-FFF2-40B4-BE49-F238E27FC236}">
                <a16:creationId xmlns:a16="http://schemas.microsoft.com/office/drawing/2014/main" id="{FDB5EFA8-43C1-EE0C-FB96-AE1762460A1A}"/>
              </a:ext>
            </a:extLst>
          </p:cNvPr>
          <p:cNvSpPr/>
          <p:nvPr/>
        </p:nvSpPr>
        <p:spPr>
          <a:xfrm>
            <a:off x="4073634" y="802401"/>
            <a:ext cx="3519917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67607-CF67-2C52-0BA7-06E76B14C658}"/>
              </a:ext>
            </a:extLst>
          </p:cNvPr>
          <p:cNvSpPr txBox="1"/>
          <p:nvPr/>
        </p:nvSpPr>
        <p:spPr>
          <a:xfrm>
            <a:off x="320039" y="179924"/>
            <a:ext cx="11551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Top 5 states with the highest penetration rate in 2-wheeler and 4-wheeler EV sales in FY 2024.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099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C5D6B-6C39-7B9E-DB99-FD32DB5A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CC70ACB5-E737-0772-5E2D-DB1CE4EA239F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A185C-6EBD-9EA2-C904-616FB5304033}"/>
              </a:ext>
            </a:extLst>
          </p:cNvPr>
          <p:cNvSpPr txBox="1"/>
          <p:nvPr/>
        </p:nvSpPr>
        <p:spPr>
          <a:xfrm>
            <a:off x="100317" y="54425"/>
            <a:ext cx="11850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3. List the states with negative penetration (decline) in EV sales from 2022 to 2024?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D5A2DDF4-ABE1-D881-641D-8B1377B150A3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C64BBE7-A01A-790F-E4A6-DBCC0FE68ED4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A6C910A-E633-E842-A671-61F6BA2B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0" y="813298"/>
            <a:ext cx="6588297" cy="558071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D6A683-8BEC-6D17-C551-542B4B68D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11" y="2364487"/>
            <a:ext cx="3470754" cy="21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2249D-D33F-CAEA-0CFC-EAAC2D7C9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34DE8A41-4579-F3A0-368A-D496A6BF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788" r="3078" b="3672"/>
          <a:stretch/>
        </p:blipFill>
        <p:spPr>
          <a:xfrm>
            <a:off x="1216549" y="2019630"/>
            <a:ext cx="3982128" cy="3347499"/>
          </a:xfrm>
          <a:prstGeom prst="rect">
            <a:avLst/>
          </a:prstGeom>
        </p:spPr>
      </p:pic>
      <p:pic>
        <p:nvPicPr>
          <p:cNvPr id="5" name="Picture 4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536C0F68-A60F-F5E5-43F7-70FE3AC71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62" y="2019630"/>
            <a:ext cx="3813936" cy="3411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C9FE0-8F52-7C71-127D-CBD3D4E1C447}"/>
              </a:ext>
            </a:extLst>
          </p:cNvPr>
          <p:cNvSpPr txBox="1"/>
          <p:nvPr/>
        </p:nvSpPr>
        <p:spPr>
          <a:xfrm>
            <a:off x="1423283" y="217523"/>
            <a:ext cx="958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S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tates with negative penetration (decline) in EV sales from 2022 to 2024</a:t>
            </a:r>
            <a:endParaRPr lang="en-IN" dirty="0"/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CD7743D1-E553-37FC-0A8F-60940931BA84}"/>
              </a:ext>
            </a:extLst>
          </p:cNvPr>
          <p:cNvSpPr/>
          <p:nvPr/>
        </p:nvSpPr>
        <p:spPr>
          <a:xfrm>
            <a:off x="4113391" y="786499"/>
            <a:ext cx="3519917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29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F8258-98A8-F44B-F6A6-32EA0ACD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86178643-7C7C-B6BD-7BFD-9B78D70B22A0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EFA7B-6B17-9C4C-11A8-644982BE66BC}"/>
              </a:ext>
            </a:extLst>
          </p:cNvPr>
          <p:cNvSpPr txBox="1"/>
          <p:nvPr/>
        </p:nvSpPr>
        <p:spPr>
          <a:xfrm>
            <a:off x="92365" y="59326"/>
            <a:ext cx="11850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4. What are the quarterly trends based on sales volume for the top 5 EV makers  (4-wheelers) from 2022 to 2024?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A103ABCF-BCFF-B0CF-1616-9AA191FA4A19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9C39694-E1E9-648B-4A4A-B5BE3C2EE3D6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9A6ED1-57D2-EC9A-FC5E-D76182AC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6" y="896600"/>
            <a:ext cx="5848393" cy="5576928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881D34B-C846-B4D4-A2AA-8962ADB4E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7910" y="1935162"/>
            <a:ext cx="3230563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F4BA3-434E-D6B9-F84E-9189ADFF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2C6E3046-78F0-D8D4-6864-CF6EA4F5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744" r="1535" b="3205"/>
          <a:stretch/>
        </p:blipFill>
        <p:spPr>
          <a:xfrm>
            <a:off x="1999752" y="1651484"/>
            <a:ext cx="8028960" cy="4309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5FF0B-CA18-93A6-1C7B-39D53A30A35C}"/>
              </a:ext>
            </a:extLst>
          </p:cNvPr>
          <p:cNvSpPr txBox="1"/>
          <p:nvPr/>
        </p:nvSpPr>
        <p:spPr>
          <a:xfrm>
            <a:off x="166978" y="192168"/>
            <a:ext cx="11529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Q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uarterly trends based on sales volume for the top 5 EV makers  (4-wheelers) from</a:t>
            </a:r>
          </a:p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 2022 to 2024.</a:t>
            </a:r>
            <a:endParaRPr lang="en-IN" dirty="0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B894538B-E58C-2B53-A543-EDA68DBBC503}"/>
              </a:ext>
            </a:extLst>
          </p:cNvPr>
          <p:cNvSpPr/>
          <p:nvPr/>
        </p:nvSpPr>
        <p:spPr>
          <a:xfrm>
            <a:off x="4247405" y="896913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10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BE6C5-3EFE-03DB-B57A-7CDD8F83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C306F869-D811-0E09-E694-271257572BE1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5F65E8-5DDB-5BE8-AF14-2C75E8538D6A}"/>
              </a:ext>
            </a:extLst>
          </p:cNvPr>
          <p:cNvSpPr txBox="1"/>
          <p:nvPr/>
        </p:nvSpPr>
        <p:spPr>
          <a:xfrm>
            <a:off x="92365" y="59326"/>
            <a:ext cx="11850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5. How do the EV sales and penetration rates in Delhi  compare to Karnataka for 2024?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244ACB4E-ADE1-7606-D969-8CA06F9B3748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8DCE9DD-C86A-A221-C9B9-1CE5F9183CC6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D8ADA80-2D80-F376-F400-D0C34FD07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65" y="1206229"/>
            <a:ext cx="7313680" cy="256268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02E492-EEF9-8D2E-9431-97FF7CFF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22" y="4718351"/>
            <a:ext cx="4805388" cy="9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4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A15AA-2AD9-4FE2-945C-7E687E01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2A55645-2CBB-AFAB-56DF-98C6F68A3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18505" r="53000" b="8578"/>
          <a:stretch/>
        </p:blipFill>
        <p:spPr>
          <a:xfrm>
            <a:off x="669575" y="2453234"/>
            <a:ext cx="4318718" cy="2981738"/>
          </a:xfrm>
          <a:prstGeom prst="rect">
            <a:avLst/>
          </a:prstGeom>
        </p:spPr>
      </p:pic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45D77BEA-5BBF-8944-47D8-D84E949E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2" t="18457" r="6370" b="10236"/>
          <a:stretch/>
        </p:blipFill>
        <p:spPr>
          <a:xfrm>
            <a:off x="7339743" y="2453234"/>
            <a:ext cx="4182682" cy="3009469"/>
          </a:xfrm>
          <a:prstGeom prst="rect">
            <a:avLst/>
          </a:prstGeom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D65E07B9-3162-F20C-092D-D31AB6C9F7F8}"/>
              </a:ext>
            </a:extLst>
          </p:cNvPr>
          <p:cNvSpPr/>
          <p:nvPr/>
        </p:nvSpPr>
        <p:spPr>
          <a:xfrm>
            <a:off x="4247406" y="889689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EE7A2-1F05-557E-969C-7B1ECF74208D}"/>
              </a:ext>
            </a:extLst>
          </p:cNvPr>
          <p:cNvSpPr txBox="1"/>
          <p:nvPr/>
        </p:nvSpPr>
        <p:spPr>
          <a:xfrm>
            <a:off x="1337807" y="275163"/>
            <a:ext cx="9308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EV sales and penetration rates in Delhi  compare to Karnataka for 2024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19872-DDC9-734C-5632-3B99C65E89BD}"/>
              </a:ext>
            </a:extLst>
          </p:cNvPr>
          <p:cNvSpPr txBox="1"/>
          <p:nvPr/>
        </p:nvSpPr>
        <p:spPr>
          <a:xfrm>
            <a:off x="1679713" y="1576672"/>
            <a:ext cx="2192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enetration rate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916E6-8DD3-933D-D1F6-8775AFF073A5}"/>
              </a:ext>
            </a:extLst>
          </p:cNvPr>
          <p:cNvSpPr txBox="1"/>
          <p:nvPr/>
        </p:nvSpPr>
        <p:spPr>
          <a:xfrm>
            <a:off x="8631137" y="1575514"/>
            <a:ext cx="144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EV sales 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BBCA7A-F5E8-262B-089B-6ED940A3806D}"/>
              </a:ext>
            </a:extLst>
          </p:cNvPr>
          <p:cNvCxnSpPr/>
          <p:nvPr/>
        </p:nvCxnSpPr>
        <p:spPr>
          <a:xfrm flipH="1">
            <a:off x="5536111" y="2781161"/>
            <a:ext cx="1216550" cy="178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A8A218-E807-7E3B-4318-5251B7E5223C}"/>
              </a:ext>
            </a:extLst>
          </p:cNvPr>
          <p:cNvSpPr txBox="1"/>
          <p:nvPr/>
        </p:nvSpPr>
        <p:spPr>
          <a:xfrm>
            <a:off x="5752111" y="3044279"/>
            <a:ext cx="413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37A6A-EE18-4796-BEB4-1783FC717042}"/>
              </a:ext>
            </a:extLst>
          </p:cNvPr>
          <p:cNvSpPr txBox="1"/>
          <p:nvPr/>
        </p:nvSpPr>
        <p:spPr>
          <a:xfrm>
            <a:off x="6252386" y="3428999"/>
            <a:ext cx="413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3235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A7310-A528-5063-CD02-A652FAED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E47E0D24-9D2F-7DA9-BB78-F4DD14E3B609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BDF44-439F-1F2F-F1D6-B810C1B2A89D}"/>
              </a:ext>
            </a:extLst>
          </p:cNvPr>
          <p:cNvSpPr txBox="1"/>
          <p:nvPr/>
        </p:nvSpPr>
        <p:spPr>
          <a:xfrm>
            <a:off x="92365" y="59326"/>
            <a:ext cx="11850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6. List down the compounded annual growth rate (CAGR) in 4-wheeler  units for the top 5 makers from 2022 to 2024 .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0BD6F3C-097B-DAA7-F8FF-699BA3574BDC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5258E96-4A0D-CBB6-BB09-B10A119158BD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F2AED4C-7EAC-514A-0975-3A5A5ED58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6" y="1068045"/>
            <a:ext cx="6289792" cy="5145855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E4DFF49-ECC6-4432-F400-44213BE1F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81" y="2565386"/>
            <a:ext cx="3247672" cy="17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3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5354A-7CAA-EB53-B240-BF04A4B9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C4B3F14-1CDD-839C-A9A3-20C2D7BD8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" t="5273" r="6683" b="1846"/>
          <a:stretch/>
        </p:blipFill>
        <p:spPr>
          <a:xfrm>
            <a:off x="3017193" y="1622065"/>
            <a:ext cx="5867166" cy="4045399"/>
          </a:xfrm>
          <a:prstGeom prst="rect">
            <a:avLst/>
          </a:prstGeom>
        </p:spPr>
      </p:pic>
      <p:sp>
        <p:nvSpPr>
          <p:cNvPr id="2" name="AutoShape 8">
            <a:extLst>
              <a:ext uri="{FF2B5EF4-FFF2-40B4-BE49-F238E27FC236}">
                <a16:creationId xmlns:a16="http://schemas.microsoft.com/office/drawing/2014/main" id="{B7B98CBF-7BA7-5744-E687-C6CFC6287145}"/>
              </a:ext>
            </a:extLst>
          </p:cNvPr>
          <p:cNvSpPr/>
          <p:nvPr/>
        </p:nvSpPr>
        <p:spPr>
          <a:xfrm>
            <a:off x="4183795" y="841981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1878B-ADFC-45D1-16EA-87FD2B751719}"/>
              </a:ext>
            </a:extLst>
          </p:cNvPr>
          <p:cNvSpPr txBox="1"/>
          <p:nvPr/>
        </p:nvSpPr>
        <p:spPr>
          <a:xfrm>
            <a:off x="168965" y="127221"/>
            <a:ext cx="11344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C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ompounded annual growth rate (CAGR) in 4-wheeler  units for the top 5 makers from 2022 to 2024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71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9A057-3522-CA77-31E0-C2F5F75A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E24E3838-AB5D-2D45-A3E6-9D4FB02638CB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3E766F-7662-D91B-BB82-CBF184885FC2}"/>
              </a:ext>
            </a:extLst>
          </p:cNvPr>
          <p:cNvSpPr txBox="1"/>
          <p:nvPr/>
        </p:nvSpPr>
        <p:spPr>
          <a:xfrm>
            <a:off x="108267" y="54425"/>
            <a:ext cx="11850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7. List down the top 10 states that had the highest compounded annual growth rate (CAGR) from 2022 to 2024 in total vehicles sold.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FDC1F399-90F2-B571-3C30-8240B9EA4465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69ABCCE-D350-47F1-813D-209F7C39FE2E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2BB5FD-8CD7-C4E5-5EC4-AC729A67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1" y="1413206"/>
            <a:ext cx="7315021" cy="4335588"/>
          </a:xfrm>
          <a:prstGeom prst="rect">
            <a:avLst/>
          </a:prstGeom>
        </p:spPr>
      </p:pic>
      <p:pic>
        <p:nvPicPr>
          <p:cNvPr id="5" name="Picture 4" descr="A table with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216D89A-3162-F134-14F5-62FB67EC2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06" y="2124256"/>
            <a:ext cx="3001428" cy="24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9CBD2-CD38-CFFB-674C-37C4FDAE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2E57C4-F0C0-E5C9-5611-F2B237C48506}"/>
              </a:ext>
            </a:extLst>
          </p:cNvPr>
          <p:cNvGrpSpPr>
            <a:grpSpLocks noChangeAspect="1"/>
          </p:cNvGrpSpPr>
          <p:nvPr/>
        </p:nvGrpSpPr>
        <p:grpSpPr>
          <a:xfrm>
            <a:off x="6684368" y="0"/>
            <a:ext cx="5091357" cy="5146721"/>
            <a:chOff x="0" y="0"/>
            <a:chExt cx="5956300" cy="602107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4A9359-761F-6835-F787-ECD04A802763}"/>
                </a:ext>
              </a:extLst>
            </p:cNvPr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solidFill>
              <a:srgbClr val="F95F1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DCCF347-39BE-5C51-35BA-5136C2BBF16B}"/>
              </a:ext>
            </a:extLst>
          </p:cNvPr>
          <p:cNvGrpSpPr>
            <a:grpSpLocks noChangeAspect="1"/>
          </p:cNvGrpSpPr>
          <p:nvPr/>
        </p:nvGrpSpPr>
        <p:grpSpPr>
          <a:xfrm>
            <a:off x="7100644" y="0"/>
            <a:ext cx="5091357" cy="5146721"/>
            <a:chOff x="0" y="0"/>
            <a:chExt cx="5956300" cy="602107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17A00FE-F837-9000-033B-C4B1703FCFFC}"/>
                </a:ext>
              </a:extLst>
            </p:cNvPr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solidFill>
              <a:schemeClr val="accent1">
                <a:alpha val="49804"/>
              </a:scheme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9F0C1E8-2DCA-A824-3427-97BE55C01DD0}"/>
              </a:ext>
            </a:extLst>
          </p:cNvPr>
          <p:cNvGrpSpPr>
            <a:grpSpLocks noChangeAspect="1"/>
          </p:cNvGrpSpPr>
          <p:nvPr/>
        </p:nvGrpSpPr>
        <p:grpSpPr>
          <a:xfrm>
            <a:off x="7070723" y="-1"/>
            <a:ext cx="5091357" cy="5146721"/>
            <a:chOff x="0" y="0"/>
            <a:chExt cx="5956300" cy="602107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636BCD-A19B-2D06-82EF-1FCE1DFE252C}"/>
                </a:ext>
              </a:extLst>
            </p:cNvPr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t="-236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104011F-C5E1-7811-7B56-C10C94129C5F}"/>
              </a:ext>
            </a:extLst>
          </p:cNvPr>
          <p:cNvGrpSpPr/>
          <p:nvPr/>
        </p:nvGrpSpPr>
        <p:grpSpPr>
          <a:xfrm>
            <a:off x="4862657" y="4453255"/>
            <a:ext cx="4975276" cy="1718945"/>
            <a:chOff x="0" y="0"/>
            <a:chExt cx="1965541" cy="67908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295AD90-D4BA-C598-7C22-8CFA8635B331}"/>
                </a:ext>
              </a:extLst>
            </p:cNvPr>
            <p:cNvSpPr/>
            <p:nvPr/>
          </p:nvSpPr>
          <p:spPr>
            <a:xfrm>
              <a:off x="0" y="0"/>
              <a:ext cx="1965541" cy="679089"/>
            </a:xfrm>
            <a:custGeom>
              <a:avLst/>
              <a:gdLst/>
              <a:ahLst/>
              <a:cxnLst/>
              <a:rect l="l" t="t" r="r" b="b"/>
              <a:pathLst>
                <a:path w="1965541" h="679089">
                  <a:moveTo>
                    <a:pt x="203200" y="0"/>
                  </a:moveTo>
                  <a:lnTo>
                    <a:pt x="1965541" y="0"/>
                  </a:lnTo>
                  <a:lnTo>
                    <a:pt x="1762341" y="679089"/>
                  </a:lnTo>
                  <a:lnTo>
                    <a:pt x="0" y="67908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86CC332-D04A-DEBA-F94E-FAA2D185453D}"/>
                </a:ext>
              </a:extLst>
            </p:cNvPr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A1AF04D1-07D3-9D25-F38D-A9D727005E2B}"/>
              </a:ext>
            </a:extLst>
          </p:cNvPr>
          <p:cNvSpPr/>
          <p:nvPr/>
        </p:nvSpPr>
        <p:spPr>
          <a:xfrm>
            <a:off x="10159445" y="6146800"/>
            <a:ext cx="2062609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E8CC4DA4-32A3-14EA-45F0-229F34F66CAC}"/>
              </a:ext>
            </a:extLst>
          </p:cNvPr>
          <p:cNvSpPr/>
          <p:nvPr/>
        </p:nvSpPr>
        <p:spPr>
          <a:xfrm>
            <a:off x="885105" y="725557"/>
            <a:ext cx="2032555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77D1C2-7BEF-5668-A486-B53529DA3D6C}"/>
              </a:ext>
            </a:extLst>
          </p:cNvPr>
          <p:cNvSpPr txBox="1"/>
          <p:nvPr/>
        </p:nvSpPr>
        <p:spPr>
          <a:xfrm>
            <a:off x="5683339" y="4851062"/>
            <a:ext cx="33339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"Electric cars are the future, and the future is now."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C6E59-DFC7-6B63-D06D-9C8A925A95C6}"/>
              </a:ext>
            </a:extLst>
          </p:cNvPr>
          <p:cNvSpPr txBox="1"/>
          <p:nvPr/>
        </p:nvSpPr>
        <p:spPr>
          <a:xfrm>
            <a:off x="0" y="132579"/>
            <a:ext cx="4238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TABLE OF CONTENTS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951C9-749F-38B2-4311-73FD21070738}"/>
              </a:ext>
            </a:extLst>
          </p:cNvPr>
          <p:cNvSpPr txBox="1"/>
          <p:nvPr/>
        </p:nvSpPr>
        <p:spPr>
          <a:xfrm>
            <a:off x="633382" y="1288352"/>
            <a:ext cx="61066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Table Description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 modelling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Insights &amp; Visualizations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Key Findings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Recommendations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Conclusion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5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D6F40-4AAB-08B7-D6FD-24183B1E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1F06F71-4B12-9E2B-164A-53EA28A0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2028" r="2895"/>
          <a:stretch/>
        </p:blipFill>
        <p:spPr>
          <a:xfrm>
            <a:off x="2751150" y="1852655"/>
            <a:ext cx="6273579" cy="4521173"/>
          </a:xfrm>
          <a:prstGeom prst="rect">
            <a:avLst/>
          </a:prstGeom>
        </p:spPr>
      </p:pic>
      <p:sp>
        <p:nvSpPr>
          <p:cNvPr id="2" name="AutoShape 8">
            <a:extLst>
              <a:ext uri="{FF2B5EF4-FFF2-40B4-BE49-F238E27FC236}">
                <a16:creationId xmlns:a16="http://schemas.microsoft.com/office/drawing/2014/main" id="{2490060C-A405-52E1-B0E8-9EE66B485DC0}"/>
              </a:ext>
            </a:extLst>
          </p:cNvPr>
          <p:cNvSpPr/>
          <p:nvPr/>
        </p:nvSpPr>
        <p:spPr>
          <a:xfrm>
            <a:off x="4247405" y="1056666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3FB1B-6919-D7A8-180E-E61953ED1A27}"/>
              </a:ext>
            </a:extLst>
          </p:cNvPr>
          <p:cNvSpPr txBox="1"/>
          <p:nvPr/>
        </p:nvSpPr>
        <p:spPr>
          <a:xfrm>
            <a:off x="220980" y="240519"/>
            <a:ext cx="11591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op 10 states that had the highest compounded annual growth rate (CAGR) from 2022 to 2024 in total vehicles sold.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53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D1D2B-70D0-BE31-95E2-74E1C039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214AACF7-B438-980A-1500-448F63A859F6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D616BE-FDE5-D0D9-5963-2EEF6B40BC30}"/>
              </a:ext>
            </a:extLst>
          </p:cNvPr>
          <p:cNvSpPr txBox="1"/>
          <p:nvPr/>
        </p:nvSpPr>
        <p:spPr>
          <a:xfrm>
            <a:off x="92365" y="59326"/>
            <a:ext cx="11850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8. What are the peak and low season months for EV sales based on the data from 2022 to 2024.? 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E48E057-2DF5-AAB4-8F2D-F4978CAF8724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EC2028-6662-CB64-3661-7219C472F54B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5F29C2-ED28-8E78-3428-CC9E2F341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62" y="893668"/>
            <a:ext cx="8194293" cy="30178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D4A027-0B5D-D0E9-709F-93AA7A81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80" y="4623595"/>
            <a:ext cx="3832827" cy="16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2B44E-902B-46A2-7B40-DCFCCE474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63022BA7-1358-C303-7C91-9982BBD7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" t="8462" r="8829" b="4538"/>
          <a:stretch/>
        </p:blipFill>
        <p:spPr>
          <a:xfrm>
            <a:off x="430218" y="1287456"/>
            <a:ext cx="4193096" cy="2703443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3BE6BA7-EE5E-FB71-E3DD-A90EB99E7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7573" r="4318" b="2539"/>
          <a:stretch/>
        </p:blipFill>
        <p:spPr>
          <a:xfrm>
            <a:off x="7391078" y="1313098"/>
            <a:ext cx="4305685" cy="2703443"/>
          </a:xfrm>
          <a:prstGeom prst="rect">
            <a:avLst/>
          </a:prstGeom>
        </p:spPr>
      </p:pic>
      <p:pic>
        <p:nvPicPr>
          <p:cNvPr id="7" name="Picture 6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9F45E582-1427-502A-862E-A3F469297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" t="11950" r="7614" b="7794"/>
          <a:stretch/>
        </p:blipFill>
        <p:spPr>
          <a:xfrm>
            <a:off x="3954906" y="4142959"/>
            <a:ext cx="4282188" cy="2640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3E484-CC50-F0D7-A748-44BBFD68261E}"/>
              </a:ext>
            </a:extLst>
          </p:cNvPr>
          <p:cNvSpPr txBox="1"/>
          <p:nvPr/>
        </p:nvSpPr>
        <p:spPr>
          <a:xfrm>
            <a:off x="5789221" y="3338389"/>
            <a:ext cx="76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041CF-5496-7246-D361-6D9AECBA4E80}"/>
              </a:ext>
            </a:extLst>
          </p:cNvPr>
          <p:cNvSpPr txBox="1"/>
          <p:nvPr/>
        </p:nvSpPr>
        <p:spPr>
          <a:xfrm>
            <a:off x="2049361" y="816051"/>
            <a:ext cx="76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2022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6D70F-C0FA-2326-FB81-A61DCD1532A5}"/>
              </a:ext>
            </a:extLst>
          </p:cNvPr>
          <p:cNvSpPr txBox="1"/>
          <p:nvPr/>
        </p:nvSpPr>
        <p:spPr>
          <a:xfrm>
            <a:off x="9543920" y="803669"/>
            <a:ext cx="76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2ACE821B-5CE5-C297-06F5-E238B0EAB384}"/>
              </a:ext>
            </a:extLst>
          </p:cNvPr>
          <p:cNvSpPr/>
          <p:nvPr/>
        </p:nvSpPr>
        <p:spPr>
          <a:xfrm>
            <a:off x="4144039" y="643198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113DD-A27A-26C3-5099-C169D06E884D}"/>
              </a:ext>
            </a:extLst>
          </p:cNvPr>
          <p:cNvSpPr txBox="1"/>
          <p:nvPr/>
        </p:nvSpPr>
        <p:spPr>
          <a:xfrm>
            <a:off x="891545" y="120725"/>
            <a:ext cx="10559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Peak and low season months for EV sales based on the data from 2022 to 2024.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00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A3532-4911-0387-B055-97AF128D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B8543816-AADF-B6AD-E212-A35419DC9386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E8AF4-2E34-1FB2-2924-D7DDE555B3A4}"/>
              </a:ext>
            </a:extLst>
          </p:cNvPr>
          <p:cNvSpPr txBox="1"/>
          <p:nvPr/>
        </p:nvSpPr>
        <p:spPr>
          <a:xfrm>
            <a:off x="100316" y="59326"/>
            <a:ext cx="11850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9. What is the projected number of EV sales (including 2-wheelers and 4-wheelers) for the top 10 states by penetration rate in 2030, based on the compounded annual growth rate (CAGR) from previous years? 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812CD01C-CAE3-1D9B-391D-F20A2697A57B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0605EA0-A05E-2E1A-CA60-68523B083ABC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3EF7556-AB2A-7EED-CBD8-2067BFEE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3" y="1198311"/>
            <a:ext cx="7394511" cy="4461378"/>
          </a:xfrm>
          <a:prstGeom prst="rect">
            <a:avLst/>
          </a:prstGeom>
        </p:spPr>
      </p:pic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1D30AE69-CE51-13CA-6A65-BF7A618CC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76" y="2018720"/>
            <a:ext cx="3203732" cy="24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6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0ABC-EA6F-E7EB-0205-1F5D6A39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ADD30-B978-8F3D-A3EC-6A12697F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" t="3251" r="1930" b="3073"/>
          <a:stretch/>
        </p:blipFill>
        <p:spPr>
          <a:xfrm>
            <a:off x="2825777" y="1717481"/>
            <a:ext cx="6115051" cy="4468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DCA24-3478-40D3-8995-A90000CC83CA}"/>
              </a:ext>
            </a:extLst>
          </p:cNvPr>
          <p:cNvSpPr txBox="1"/>
          <p:nvPr/>
        </p:nvSpPr>
        <p:spPr>
          <a:xfrm>
            <a:off x="365759" y="269014"/>
            <a:ext cx="11561197" cy="66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op 10 states by penetration rate in 2030, based on the compounded annual growth rate (CAGR) from previous years</a:t>
            </a:r>
            <a:endParaRPr lang="en-IN" dirty="0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563619C4-617C-65AB-CD4D-7323B88E4FBF}"/>
              </a:ext>
            </a:extLst>
          </p:cNvPr>
          <p:cNvSpPr/>
          <p:nvPr/>
        </p:nvSpPr>
        <p:spPr>
          <a:xfrm>
            <a:off x="4263308" y="1064617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32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EA3A0-16E0-7D41-70CE-09BA6CFC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CE3523DB-5B29-D870-90E6-42F10BE30AEB}"/>
              </a:ext>
            </a:extLst>
          </p:cNvPr>
          <p:cNvSpPr/>
          <p:nvPr/>
        </p:nvSpPr>
        <p:spPr>
          <a:xfrm>
            <a:off x="4144038" y="667052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B2CE36-C01A-6ACF-C198-0FF8F2FDEE8F}"/>
              </a:ext>
            </a:extLst>
          </p:cNvPr>
          <p:cNvSpPr txBox="1"/>
          <p:nvPr/>
        </p:nvSpPr>
        <p:spPr>
          <a:xfrm>
            <a:off x="0" y="54425"/>
            <a:ext cx="11874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10. Estimate the revenue growth rate of 4-wheeler and 2-wheelers EVs in India for 2022 vs 2024 and 2023 vs 2024, assuming an average unit price.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3AF13280-EA29-8B2F-29A0-B206A4234C47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27750C4-7CBD-F0EE-7F68-8C2CC812C9FA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8D92-4B26-1DEC-722A-5C2919348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20" y="765235"/>
            <a:ext cx="6130051" cy="4802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282ABA-BEAF-70CC-06C0-ACE7BCF99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9" y="5721939"/>
            <a:ext cx="7903340" cy="9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1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5ACF8-5677-596C-A42D-CE7719C6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>
            <a:extLst>
              <a:ext uri="{FF2B5EF4-FFF2-40B4-BE49-F238E27FC236}">
                <a16:creationId xmlns:a16="http://schemas.microsoft.com/office/drawing/2014/main" id="{E6140D14-A9FD-C647-8C69-B8593CA21135}"/>
              </a:ext>
            </a:extLst>
          </p:cNvPr>
          <p:cNvSpPr/>
          <p:nvPr/>
        </p:nvSpPr>
        <p:spPr>
          <a:xfrm>
            <a:off x="4549556" y="985104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79F45-54D4-8927-7344-901BC9A3D167}"/>
              </a:ext>
            </a:extLst>
          </p:cNvPr>
          <p:cNvSpPr txBox="1"/>
          <p:nvPr/>
        </p:nvSpPr>
        <p:spPr>
          <a:xfrm>
            <a:off x="206543" y="198292"/>
            <a:ext cx="11553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R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evenue growth rate of 4-wheeler and 2-wheelers EVs in India for 2022 vs 2024 and 2023 vs 2024, assuming an average unit price.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081D9-C02C-D0CE-20AC-C20E03B328A9}"/>
              </a:ext>
            </a:extLst>
          </p:cNvPr>
          <p:cNvSpPr txBox="1"/>
          <p:nvPr/>
        </p:nvSpPr>
        <p:spPr>
          <a:xfrm>
            <a:off x="8078525" y="1709785"/>
            <a:ext cx="172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4-wheeler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F8B3F-AFAC-8A82-BF6B-7C5603E83118}"/>
              </a:ext>
            </a:extLst>
          </p:cNvPr>
          <p:cNvSpPr txBox="1"/>
          <p:nvPr/>
        </p:nvSpPr>
        <p:spPr>
          <a:xfrm>
            <a:off x="2768378" y="1725942"/>
            <a:ext cx="172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-wheeler</a:t>
            </a:r>
            <a:endParaRPr lang="en-IN" dirty="0"/>
          </a:p>
        </p:txBody>
      </p:sp>
      <p:pic>
        <p:nvPicPr>
          <p:cNvPr id="15" name="Picture 14" descr="A diagram of a pie chart&#10;&#10;Description automatically generated">
            <a:extLst>
              <a:ext uri="{FF2B5EF4-FFF2-40B4-BE49-F238E27FC236}">
                <a16:creationId xmlns:a16="http://schemas.microsoft.com/office/drawing/2014/main" id="{13BD3B39-589E-A37B-D9A0-41B692E3E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5204" r="6280" b="4812"/>
          <a:stretch/>
        </p:blipFill>
        <p:spPr>
          <a:xfrm>
            <a:off x="485193" y="2370346"/>
            <a:ext cx="5093007" cy="3179656"/>
          </a:xfrm>
          <a:prstGeom prst="rect">
            <a:avLst/>
          </a:prstGeom>
        </p:spPr>
      </p:pic>
      <p:pic>
        <p:nvPicPr>
          <p:cNvPr id="19" name="Picture 18" descr="A chart with numbers and a number of percentages&#10;&#10;Description automatically generated with medium confidence">
            <a:extLst>
              <a:ext uri="{FF2B5EF4-FFF2-40B4-BE49-F238E27FC236}">
                <a16:creationId xmlns:a16="http://schemas.microsoft.com/office/drawing/2014/main" id="{64FA7954-1D13-3DE5-515D-FCB05ABF7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6731" r="3675" b="6884"/>
          <a:stretch/>
        </p:blipFill>
        <p:spPr>
          <a:xfrm>
            <a:off x="6224137" y="2370347"/>
            <a:ext cx="5434208" cy="31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10CB36-DE02-937D-CC56-404A1251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965B0AE7-11F0-687E-D6A7-091669AFE143}"/>
              </a:ext>
            </a:extLst>
          </p:cNvPr>
          <p:cNvSpPr txBox="1"/>
          <p:nvPr/>
        </p:nvSpPr>
        <p:spPr>
          <a:xfrm>
            <a:off x="361585" y="-26139"/>
            <a:ext cx="5208386" cy="59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120"/>
              </a:lnSpc>
            </a:pPr>
            <a:r>
              <a:rPr lang="en-US" sz="2800" b="1">
                <a:solidFill>
                  <a:schemeClr val="bg1"/>
                </a:solidFill>
                <a:latin typeface="Montserrat" panose="00000500000000000000" pitchFamily="2" charset="0"/>
              </a:rPr>
              <a:t>KEY FINDINGS-I</a:t>
            </a:r>
            <a:endParaRPr lang="en-US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BFAA3653-2748-BE0E-B359-DE0D40040BEC}"/>
              </a:ext>
            </a:extLst>
          </p:cNvPr>
          <p:cNvSpPr/>
          <p:nvPr/>
        </p:nvSpPr>
        <p:spPr>
          <a:xfrm>
            <a:off x="233265" y="609462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5668E0C-7979-0F0B-2845-C4455A3C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5484" y="1400740"/>
            <a:ext cx="341632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404FC-AE05-4BEE-F26A-490000B8A6A7}"/>
              </a:ext>
            </a:extLst>
          </p:cNvPr>
          <p:cNvSpPr txBox="1"/>
          <p:nvPr/>
        </p:nvSpPr>
        <p:spPr>
          <a:xfrm>
            <a:off x="361585" y="587387"/>
            <a:ext cx="1123636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Goa and Kerala lead EV adoption</a:t>
            </a:r>
            <a:r>
              <a:rPr lang="en-US" dirty="0">
                <a:solidFill>
                  <a:schemeClr val="bg1"/>
                </a:solidFill>
              </a:rPr>
              <a:t>: These states show the highest EV penetration rates in their respective vehicle categories for FY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Southern dominance: </a:t>
            </a:r>
            <a:r>
              <a:rPr lang="en-US" dirty="0">
                <a:solidFill>
                  <a:schemeClr val="bg1"/>
                </a:solidFill>
              </a:rPr>
              <a:t>Southern states like Kerala and Karnataka are prominent in EV adoption across both 2-wheelers and 4-wheelers.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Delhi and Goa's balanced adoption: </a:t>
            </a:r>
            <a:r>
              <a:rPr lang="en-US" dirty="0">
                <a:solidFill>
                  <a:schemeClr val="bg1"/>
                </a:solidFill>
              </a:rPr>
              <a:t>Both states demonstrate consistent EV penetration across multiple vehicle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Negative EV Penetration in States: </a:t>
            </a:r>
            <a:r>
              <a:rPr lang="en-US" dirty="0">
                <a:solidFill>
                  <a:schemeClr val="bg1"/>
                </a:solidFill>
              </a:rPr>
              <a:t>Gujarat, Haryana, and Uttarakhand are among the states experiencing a decline in EV sales between 2022 and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Quarterly Sales Growth for Top EV Makers: </a:t>
            </a:r>
            <a:r>
              <a:rPr lang="en-US" dirty="0">
                <a:solidFill>
                  <a:schemeClr val="bg1"/>
                </a:solidFill>
              </a:rPr>
              <a:t>Tata Motors leads the 4-wheeler EV market, with consistent growth across </a:t>
            </a:r>
            <a:r>
              <a:rPr lang="en-US">
                <a:solidFill>
                  <a:schemeClr val="bg1"/>
                </a:solidFill>
              </a:rPr>
              <a:t>quarters, which significantly outperforms the </a:t>
            </a:r>
            <a:r>
              <a:rPr lang="en-US" dirty="0">
                <a:solidFill>
                  <a:schemeClr val="bg1"/>
                </a:solidFill>
              </a:rPr>
              <a:t>competitors.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Delhi vs. Karnataka in 2024: </a:t>
            </a:r>
            <a:r>
              <a:rPr lang="en-US" dirty="0">
                <a:solidFill>
                  <a:schemeClr val="bg1"/>
                </a:solidFill>
              </a:rPr>
              <a:t>Karnataka surpasses Delhi in both total EV sales and penetration rates, showcasing stronger adoption.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4-Wheeler Makers CAGR: </a:t>
            </a:r>
            <a:r>
              <a:rPr lang="en-US" dirty="0">
                <a:solidFill>
                  <a:schemeClr val="bg1"/>
                </a:solidFill>
              </a:rPr>
              <a:t>BMW India exhibits the highest CAGR (11.41%) from 2022 to 2024 among leading 4-wheeler EV manufacturers.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12ECDD5-82BF-CE5A-83A5-F0AFF74BD256}"/>
              </a:ext>
            </a:extLst>
          </p:cNvPr>
          <p:cNvGrpSpPr>
            <a:grpSpLocks noChangeAspect="1"/>
          </p:cNvGrpSpPr>
          <p:nvPr/>
        </p:nvGrpSpPr>
        <p:grpSpPr>
          <a:xfrm>
            <a:off x="8920065" y="6384384"/>
            <a:ext cx="3178629" cy="391885"/>
            <a:chOff x="0" y="0"/>
            <a:chExt cx="8007350" cy="2730119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C9EE5B3-7600-BBCA-31EE-189803AD8C1F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48763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15540-C68E-DADE-56D4-E8D274A5C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87BA07BF-0124-758C-2A82-9AA35956C913}"/>
              </a:ext>
            </a:extLst>
          </p:cNvPr>
          <p:cNvSpPr txBox="1"/>
          <p:nvPr/>
        </p:nvSpPr>
        <p:spPr>
          <a:xfrm>
            <a:off x="361585" y="-26139"/>
            <a:ext cx="5208386" cy="591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120"/>
              </a:lnSpc>
            </a:pPr>
            <a:r>
              <a:rPr lang="en-US" sz="2800" b="1">
                <a:solidFill>
                  <a:schemeClr val="bg1"/>
                </a:solidFill>
                <a:latin typeface="Montserrat" panose="00000500000000000000" pitchFamily="2" charset="0"/>
              </a:rPr>
              <a:t>KEY FINDINGS-II</a:t>
            </a:r>
            <a:endParaRPr lang="en-US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2EE9663D-39D5-5AF1-EC7D-ECE7E0478BBC}"/>
              </a:ext>
            </a:extLst>
          </p:cNvPr>
          <p:cNvSpPr/>
          <p:nvPr/>
        </p:nvSpPr>
        <p:spPr>
          <a:xfrm>
            <a:off x="233265" y="609462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4910C0F-8B57-75F7-2514-C16B6AF4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5484" y="1400740"/>
            <a:ext cx="341632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96188-EBD7-996D-634E-80DFB01CA6A6}"/>
              </a:ext>
            </a:extLst>
          </p:cNvPr>
          <p:cNvSpPr txBox="1"/>
          <p:nvPr/>
        </p:nvSpPr>
        <p:spPr>
          <a:xfrm>
            <a:off x="477817" y="1044084"/>
            <a:ext cx="112363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States with Highest Total CAGR in EV Sales: </a:t>
            </a:r>
            <a:r>
              <a:rPr lang="en-US" dirty="0">
                <a:solidFill>
                  <a:schemeClr val="bg1"/>
                </a:solidFill>
              </a:rPr>
              <a:t>Meghalaya, Goa, and Karnataka top the list of states with the highest growth rates in EV sales between 2022 and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Seasonal EV Sales Trends: </a:t>
            </a:r>
            <a:r>
              <a:rPr lang="en-US" dirty="0">
                <a:solidFill>
                  <a:schemeClr val="bg1"/>
                </a:solidFill>
              </a:rPr>
              <a:t>March emerges as the peak sales month in 2023 and 2024, while November shows lower sales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Projected EV Sales in 2030: </a:t>
            </a:r>
            <a:r>
              <a:rPr lang="en-US" dirty="0">
                <a:solidFill>
                  <a:schemeClr val="bg1"/>
                </a:solidFill>
              </a:rPr>
              <a:t>Maharashtra is projected to have the highest EV sales by 2030, driven by strong growth and favorable market dynamics.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Revenue Growth for EVs: </a:t>
            </a:r>
            <a:r>
              <a:rPr lang="en-US" dirty="0">
                <a:solidFill>
                  <a:schemeClr val="bg1"/>
                </a:solidFill>
              </a:rPr>
              <a:t>From 2022 to 2024, 4-wheelers experienced higher revenue growth (367.79%) compared to 2-wheelers (269.28%).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Emerging Market Potential: </a:t>
            </a:r>
            <a:r>
              <a:rPr lang="en-US" dirty="0">
                <a:solidFill>
                  <a:schemeClr val="bg1"/>
                </a:solidFill>
              </a:rPr>
              <a:t>Untapped regions like Meghalaya and Arunachal Pradesh show promising </a:t>
            </a:r>
            <a:r>
              <a:rPr lang="en-US">
                <a:solidFill>
                  <a:schemeClr val="bg1"/>
                </a:solidFill>
              </a:rPr>
              <a:t>growth,and emphasizes </a:t>
            </a:r>
            <a:r>
              <a:rPr lang="en-US" dirty="0">
                <a:solidFill>
                  <a:schemeClr val="bg1"/>
                </a:solidFill>
              </a:rPr>
              <a:t>opportunities beyond traditional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Charging Infrastructure Need: </a:t>
            </a:r>
            <a:r>
              <a:rPr lang="en-US" dirty="0">
                <a:solidFill>
                  <a:schemeClr val="bg1"/>
                </a:solidFill>
              </a:rPr>
              <a:t>Expanding EV adoption aligns with the necessity for significant investments in charging infrastructure and localized manufacturing to sustain growth.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D584F3AF-1E99-44CD-DB74-294A2669DEEA}"/>
              </a:ext>
            </a:extLst>
          </p:cNvPr>
          <p:cNvGrpSpPr>
            <a:grpSpLocks noChangeAspect="1"/>
          </p:cNvGrpSpPr>
          <p:nvPr/>
        </p:nvGrpSpPr>
        <p:grpSpPr>
          <a:xfrm>
            <a:off x="8920065" y="6384384"/>
            <a:ext cx="3178629" cy="391885"/>
            <a:chOff x="0" y="0"/>
            <a:chExt cx="8007350" cy="2730119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E13AF7-2EA3-EFD0-1901-0C1F24640DE7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0111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27009-2F8C-C3D8-1E12-E983B0D1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CFB082F4-FBEA-6B59-56AC-5D98EFCA5863}"/>
              </a:ext>
            </a:extLst>
          </p:cNvPr>
          <p:cNvSpPr txBox="1"/>
          <p:nvPr/>
        </p:nvSpPr>
        <p:spPr>
          <a:xfrm>
            <a:off x="249152" y="14098"/>
            <a:ext cx="5208386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120"/>
              </a:lnSpc>
            </a:pPr>
            <a:r>
              <a:rPr lang="en-IN" sz="2800" b="1">
                <a:solidFill>
                  <a:schemeClr val="bg1"/>
                </a:solidFill>
              </a:rPr>
              <a:t>CONCLUSIONS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31F3EA66-2681-6B17-28E6-FA60EB71C27A}"/>
              </a:ext>
            </a:extLst>
          </p:cNvPr>
          <p:cNvSpPr/>
          <p:nvPr/>
        </p:nvSpPr>
        <p:spPr>
          <a:xfrm>
            <a:off x="140504" y="619740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A2E6B-76D9-B755-3947-D407AE1BB229}"/>
              </a:ext>
            </a:extLst>
          </p:cNvPr>
          <p:cNvSpPr txBox="1"/>
          <p:nvPr/>
        </p:nvSpPr>
        <p:spPr>
          <a:xfrm>
            <a:off x="685885" y="1026553"/>
            <a:ext cx="10187446" cy="647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</a:rPr>
              <a:t>Regional </a:t>
            </a:r>
            <a:r>
              <a:rPr lang="en-US" sz="2200" b="1" dirty="0">
                <a:solidFill>
                  <a:schemeClr val="bg1"/>
                </a:solidFill>
              </a:rPr>
              <a:t>Adoption Trends: </a:t>
            </a:r>
            <a:r>
              <a:rPr lang="en-US" sz="2200" dirty="0">
                <a:solidFill>
                  <a:schemeClr val="bg1"/>
                </a:solidFill>
              </a:rPr>
              <a:t>Southern states like Kerala and Karnataka lead EV adoption, while Goa and Delhi show balanced penetration.</a:t>
            </a:r>
            <a:br>
              <a:rPr lang="en-US" sz="2200" dirty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</a:rPr>
              <a:t>Underperforming </a:t>
            </a:r>
            <a:r>
              <a:rPr lang="en-US" sz="2200" b="1" dirty="0">
                <a:solidFill>
                  <a:schemeClr val="bg1"/>
                </a:solidFill>
              </a:rPr>
              <a:t>States: </a:t>
            </a:r>
            <a:r>
              <a:rPr lang="en-US" sz="2200" dirty="0">
                <a:solidFill>
                  <a:schemeClr val="bg1"/>
                </a:solidFill>
              </a:rPr>
              <a:t>Negative sales trends in Gujarat, Haryana, and Uttarakhand highlight the need for targeted </a:t>
            </a:r>
            <a:r>
              <a:rPr lang="en-US" sz="2200">
                <a:solidFill>
                  <a:schemeClr val="bg1"/>
                </a:solidFill>
              </a:rPr>
              <a:t>strategies.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</a:rPr>
              <a:t>Key </a:t>
            </a:r>
            <a:r>
              <a:rPr lang="en-US" sz="2200" b="1" dirty="0">
                <a:solidFill>
                  <a:schemeClr val="bg1"/>
                </a:solidFill>
              </a:rPr>
              <a:t>Market Players: </a:t>
            </a:r>
            <a:r>
              <a:rPr lang="en-US" sz="2200" dirty="0">
                <a:solidFill>
                  <a:schemeClr val="bg1"/>
                </a:solidFill>
              </a:rPr>
              <a:t>Tata Motors and BMW India drive growth in the 4-wheeler segment, with untapped potential in regions like Meghalaya and Arunachal </a:t>
            </a:r>
            <a:r>
              <a:rPr lang="en-US" sz="2200">
                <a:solidFill>
                  <a:schemeClr val="bg1"/>
                </a:solidFill>
              </a:rPr>
              <a:t>Pradesh.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</a:rPr>
              <a:t>Future </a:t>
            </a:r>
            <a:r>
              <a:rPr lang="en-US" sz="2200" b="1" dirty="0">
                <a:solidFill>
                  <a:schemeClr val="bg1"/>
                </a:solidFill>
              </a:rPr>
              <a:t>Projections: </a:t>
            </a:r>
            <a:r>
              <a:rPr lang="en-US" sz="2200" dirty="0">
                <a:solidFill>
                  <a:schemeClr val="bg1"/>
                </a:solidFill>
              </a:rPr>
              <a:t>Maharashtra is projected to dominate by 2030, emphasizing seasonal and regional </a:t>
            </a:r>
            <a:r>
              <a:rPr lang="en-US" sz="2200">
                <a:solidFill>
                  <a:schemeClr val="bg1"/>
                </a:solidFill>
              </a:rPr>
              <a:t>dynamics.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bg1"/>
                </a:solidFill>
              </a:rPr>
              <a:t>Growth </a:t>
            </a:r>
            <a:r>
              <a:rPr lang="en-US" sz="2200" b="1" dirty="0">
                <a:solidFill>
                  <a:schemeClr val="bg1"/>
                </a:solidFill>
              </a:rPr>
              <a:t>Strategies: </a:t>
            </a:r>
            <a:r>
              <a:rPr lang="en-US" sz="2200" dirty="0">
                <a:solidFill>
                  <a:schemeClr val="bg1"/>
                </a:solidFill>
              </a:rPr>
              <a:t>Focus on infrastructure expansion, incentives for low-performing regions, and replication of successful models for equitable EV adoption.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br>
              <a:rPr lang="en-US" sz="2400" dirty="0"/>
            </a:br>
            <a:endParaRPr lang="en-IN" sz="2300" dirty="0">
              <a:solidFill>
                <a:schemeClr val="bg1"/>
              </a:solidFill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6ACA22C-0C96-C768-97EE-4C43CA0EA8DC}"/>
              </a:ext>
            </a:extLst>
          </p:cNvPr>
          <p:cNvGrpSpPr>
            <a:grpSpLocks noChangeAspect="1"/>
          </p:cNvGrpSpPr>
          <p:nvPr/>
        </p:nvGrpSpPr>
        <p:grpSpPr>
          <a:xfrm>
            <a:off x="8920065" y="6384384"/>
            <a:ext cx="3178629" cy="391885"/>
            <a:chOff x="0" y="0"/>
            <a:chExt cx="8007350" cy="2730119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29CC124-FF39-8D17-A978-39C432779E8F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669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1922" y="0"/>
            <a:ext cx="2057400" cy="6858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chemeClr val="accent1">
                <a:alpha val="49804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19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88461" y="0"/>
            <a:ext cx="2057400" cy="6858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4657644" cy="6858000"/>
          </a:xfrm>
          <a:custGeom>
            <a:avLst/>
            <a:gdLst/>
            <a:ahLst/>
            <a:cxnLst/>
            <a:rect l="l" t="t" r="r" b="b"/>
            <a:pathLst>
              <a:path w="6986466" h="10287000">
                <a:moveTo>
                  <a:pt x="0" y="0"/>
                </a:moveTo>
                <a:lnTo>
                  <a:pt x="6986466" y="0"/>
                </a:lnTo>
                <a:lnTo>
                  <a:pt x="69864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5" t="-71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>
            <a:off x="5934652" y="847427"/>
            <a:ext cx="2032555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D09225-05E0-13C8-5500-A449513533CB}"/>
              </a:ext>
            </a:extLst>
          </p:cNvPr>
          <p:cNvGrpSpPr/>
          <p:nvPr/>
        </p:nvGrpSpPr>
        <p:grpSpPr>
          <a:xfrm>
            <a:off x="5379322" y="201096"/>
            <a:ext cx="5389761" cy="4255712"/>
            <a:chOff x="5297716" y="424964"/>
            <a:chExt cx="5389761" cy="42557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DEF381-BBBE-4B79-8857-DB349D9D8313}"/>
                </a:ext>
              </a:extLst>
            </p:cNvPr>
            <p:cNvSpPr txBox="1"/>
            <p:nvPr/>
          </p:nvSpPr>
          <p:spPr>
            <a:xfrm>
              <a:off x="6095998" y="4219652"/>
              <a:ext cx="4591479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7BA675-CDF3-E4C5-24C2-EDE382C49C18}"/>
                </a:ext>
              </a:extLst>
            </p:cNvPr>
            <p:cNvSpPr txBox="1"/>
            <p:nvPr/>
          </p:nvSpPr>
          <p:spPr>
            <a:xfrm>
              <a:off x="5297716" y="424964"/>
              <a:ext cx="48105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73674F-4A41-8E4D-4839-889443225C25}"/>
              </a:ext>
            </a:extLst>
          </p:cNvPr>
          <p:cNvSpPr txBox="1"/>
          <p:nvPr/>
        </p:nvSpPr>
        <p:spPr>
          <a:xfrm>
            <a:off x="5645073" y="1313557"/>
            <a:ext cx="6106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AtliQ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Motors, a leading name in the global automotive industry, is known for its innovative approach to electric and hybrid vehicle technology. Having achieved significant success in North America with a strong 25% market share in the EV and hybrid segment, the company is now setting its sights on expanding its footprint into India—a market with immense potential but unique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 a current market share of less than 2% in India,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AtliQ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Motors recognizes the importance of understanding the local ecosystem before introducing its flagship models. To ensure a well-informed and effective market entry, the company is committed to conducting an in-depth analysis of India’s EV and hybrid landscape. This initiative, spearheaded by Bruce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Haryali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aims to uncover key insights into consumer behavior, market demand, competition, and government policies, laying the foundation for a successful expansion into this promising market.</a:t>
            </a:r>
          </a:p>
        </p:txBody>
      </p:sp>
      <p:pic>
        <p:nvPicPr>
          <p:cNvPr id="11" name="Picture 10" descr="A logo with a circle and a letter&#10;&#10;Description automatically generated">
            <a:extLst>
              <a:ext uri="{FF2B5EF4-FFF2-40B4-BE49-F238E27FC236}">
                <a16:creationId xmlns:a16="http://schemas.microsoft.com/office/drawing/2014/main" id="{5EE4576C-F784-042A-9F92-F81840E7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0" y="-1"/>
            <a:ext cx="933237" cy="91268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350B8-6004-1976-1014-5657DB6A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DFD7EB32-2ECE-5725-7E44-4509A8F44277}"/>
              </a:ext>
            </a:extLst>
          </p:cNvPr>
          <p:cNvSpPr txBox="1"/>
          <p:nvPr/>
        </p:nvSpPr>
        <p:spPr>
          <a:xfrm>
            <a:off x="347547" y="0"/>
            <a:ext cx="5208386" cy="1233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120"/>
              </a:lnSpc>
            </a:pPr>
            <a:r>
              <a:rPr lang="en-US" sz="2800" b="1" dirty="0">
                <a:solidFill>
                  <a:schemeClr val="bg1"/>
                </a:solidFill>
              </a:rPr>
              <a:t>RECOMMENDATIONS </a:t>
            </a:r>
          </a:p>
          <a:p>
            <a:pPr defTabSz="609630">
              <a:lnSpc>
                <a:spcPts val="5120"/>
              </a:lnSpc>
            </a:pPr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EA97313C-731B-DC47-C2CA-84A9EB300B0C}"/>
              </a:ext>
            </a:extLst>
          </p:cNvPr>
          <p:cNvSpPr/>
          <p:nvPr/>
        </p:nvSpPr>
        <p:spPr>
          <a:xfrm>
            <a:off x="347547" y="731709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31C6E-1D7D-835E-6CF3-003C0BB773FB}"/>
              </a:ext>
            </a:extLst>
          </p:cNvPr>
          <p:cNvSpPr txBox="1"/>
          <p:nvPr/>
        </p:nvSpPr>
        <p:spPr>
          <a:xfrm>
            <a:off x="663960" y="1165709"/>
            <a:ext cx="1099470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Focus on low-performing regions</a:t>
            </a:r>
            <a:r>
              <a:rPr lang="en-US" sz="2400" dirty="0">
                <a:solidFill>
                  <a:schemeClr val="bg1"/>
                </a:solidFill>
              </a:rPr>
              <a:t>: Target states with lower EV penetration, like Maharashtra (10.07% for 2-wheelers) and Delhi (4.29% for 4-wheelers), with better incentives and infrastructure development.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Expand EV infrastructure</a:t>
            </a:r>
            <a:r>
              <a:rPr lang="en-US" sz="2400" dirty="0">
                <a:solidFill>
                  <a:schemeClr val="bg1"/>
                </a:solidFill>
              </a:rPr>
              <a:t>: Invest in charging stations and EV-friendly policies, particularly in urban centers and northern regions.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Leverage success stories</a:t>
            </a:r>
            <a:r>
              <a:rPr lang="en-US" sz="2400" dirty="0">
                <a:solidFill>
                  <a:schemeClr val="bg1"/>
                </a:solidFill>
              </a:rPr>
              <a:t>: Replicate policies from Goa and Kerala in other states to boost EV adoption nationwide.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Data-Driven Approach</a:t>
            </a:r>
            <a:r>
              <a:rPr lang="en-US" sz="2400" dirty="0">
                <a:solidFill>
                  <a:schemeClr val="bg1"/>
                </a:solidFill>
              </a:rPr>
              <a:t>: Regularly monitor EV adoption data to identify trends and improve decision-making for targeted interventions.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8C71682-3159-B8F1-8D09-A1A8A4321027}"/>
              </a:ext>
            </a:extLst>
          </p:cNvPr>
          <p:cNvGrpSpPr>
            <a:grpSpLocks noChangeAspect="1"/>
          </p:cNvGrpSpPr>
          <p:nvPr/>
        </p:nvGrpSpPr>
        <p:grpSpPr>
          <a:xfrm>
            <a:off x="8901404" y="6384384"/>
            <a:ext cx="3178629" cy="391885"/>
            <a:chOff x="0" y="0"/>
            <a:chExt cx="8007350" cy="273011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7084D9B-E977-FB11-FB96-6B16521C3621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15311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 at a charging station&#10;&#10;Description automatically generated">
            <a:extLst>
              <a:ext uri="{FF2B5EF4-FFF2-40B4-BE49-F238E27FC236}">
                <a16:creationId xmlns:a16="http://schemas.microsoft.com/office/drawing/2014/main" id="{76FFDB74-90C0-C5BD-B295-008496682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FC57F-043A-8EF2-CA9F-594918F796C1}"/>
              </a:ext>
            </a:extLst>
          </p:cNvPr>
          <p:cNvSpPr txBox="1"/>
          <p:nvPr/>
        </p:nvSpPr>
        <p:spPr>
          <a:xfrm>
            <a:off x="1030730" y="1069606"/>
            <a:ext cx="8872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+mn-ea"/>
                <a:cs typeface="Segoe UI" panose="020B0502040204020203" pitchFamily="34" charset="0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LORA" pitchFamily="2" charset="0"/>
                <a:cs typeface="Segoe UI" panose="020B0502040204020203" pitchFamily="34" charset="0"/>
              </a:rPr>
              <a:t>Please feel free to reach out if you have queries</a:t>
            </a:r>
          </a:p>
        </p:txBody>
      </p:sp>
      <p:pic>
        <p:nvPicPr>
          <p:cNvPr id="8" name="Picture 7" descr="A blue and white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C7FBB48-D3F8-E87C-4F86-26C980B27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615" y="6282407"/>
            <a:ext cx="435897" cy="3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F1172-8BC0-D0C8-9804-8B0DBB1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>
            <a:extLst>
              <a:ext uri="{FF2B5EF4-FFF2-40B4-BE49-F238E27FC236}">
                <a16:creationId xmlns:a16="http://schemas.microsoft.com/office/drawing/2014/main" id="{42864C38-79F8-69E4-EBDA-4DA83F797A63}"/>
              </a:ext>
            </a:extLst>
          </p:cNvPr>
          <p:cNvSpPr/>
          <p:nvPr/>
        </p:nvSpPr>
        <p:spPr>
          <a:xfrm>
            <a:off x="1133671" y="817627"/>
            <a:ext cx="2062609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B73276-82E7-7167-4B61-95CF1DA9693B}"/>
              </a:ext>
            </a:extLst>
          </p:cNvPr>
          <p:cNvGrpSpPr/>
          <p:nvPr/>
        </p:nvGrpSpPr>
        <p:grpSpPr>
          <a:xfrm>
            <a:off x="-270355" y="171768"/>
            <a:ext cx="4870659" cy="1743281"/>
            <a:chOff x="7326085" y="1766353"/>
            <a:chExt cx="4870659" cy="17432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AE2515-A279-00FA-AD01-D12D0BF87AF7}"/>
                </a:ext>
              </a:extLst>
            </p:cNvPr>
            <p:cNvSpPr txBox="1"/>
            <p:nvPr/>
          </p:nvSpPr>
          <p:spPr>
            <a:xfrm>
              <a:off x="7326085" y="3089647"/>
              <a:ext cx="4386943" cy="419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22A468-FBB9-EB7A-6B20-DD4FFD24EE80}"/>
                </a:ext>
              </a:extLst>
            </p:cNvPr>
            <p:cNvSpPr txBox="1"/>
            <p:nvPr/>
          </p:nvSpPr>
          <p:spPr>
            <a:xfrm>
              <a:off x="8016629" y="1766353"/>
              <a:ext cx="4180115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TABLE DESCRIPTION</a:t>
              </a:r>
            </a:p>
            <a:p>
              <a:endParaRPr lang="en-US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083F15C3-8471-765C-0927-CA3A95FA4009}"/>
              </a:ext>
            </a:extLst>
          </p:cNvPr>
          <p:cNvGrpSpPr/>
          <p:nvPr/>
        </p:nvGrpSpPr>
        <p:grpSpPr>
          <a:xfrm>
            <a:off x="6410528" y="232205"/>
            <a:ext cx="5436962" cy="1077218"/>
            <a:chOff x="0" y="0"/>
            <a:chExt cx="1965541" cy="679089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FD5A931-AAB5-6F88-7B8D-D6DCE157CD93}"/>
                </a:ext>
              </a:extLst>
            </p:cNvPr>
            <p:cNvSpPr/>
            <p:nvPr/>
          </p:nvSpPr>
          <p:spPr>
            <a:xfrm>
              <a:off x="0" y="0"/>
              <a:ext cx="1965541" cy="679089"/>
            </a:xfrm>
            <a:custGeom>
              <a:avLst/>
              <a:gdLst/>
              <a:ahLst/>
              <a:cxnLst/>
              <a:rect l="l" t="t" r="r" b="b"/>
              <a:pathLst>
                <a:path w="1965541" h="679089">
                  <a:moveTo>
                    <a:pt x="203200" y="0"/>
                  </a:moveTo>
                  <a:lnTo>
                    <a:pt x="1965541" y="0"/>
                  </a:lnTo>
                  <a:lnTo>
                    <a:pt x="1762341" y="679089"/>
                  </a:lnTo>
                  <a:lnTo>
                    <a:pt x="0" y="67908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CD43632F-E1A7-C478-4F72-E8B3E04C6E9F}"/>
                </a:ext>
              </a:extLst>
            </p:cNvPr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96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99ABFD-7B4B-56F4-54C9-2834FC42E67E}"/>
              </a:ext>
            </a:extLst>
          </p:cNvPr>
          <p:cNvSpPr txBox="1"/>
          <p:nvPr/>
        </p:nvSpPr>
        <p:spPr>
          <a:xfrm>
            <a:off x="6871606" y="272251"/>
            <a:ext cx="447381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Descriptions for the columns in the CSV files related to electric vehicle sales data. These datasets include sales by state, sales by maker, and a date dimension table useful for time-series analysis.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2480A-6184-572C-14DB-1A221ABCBF8E}"/>
              </a:ext>
            </a:extLst>
          </p:cNvPr>
          <p:cNvSpPr txBox="1"/>
          <p:nvPr/>
        </p:nvSpPr>
        <p:spPr>
          <a:xfrm>
            <a:off x="447748" y="1494176"/>
            <a:ext cx="2851770" cy="547842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1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electric_vehicle_sales_by_state.csv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300" dirty="0">
                <a:solidFill>
                  <a:schemeClr val="bg1"/>
                </a:solidFill>
              </a:rPr>
              <a:t>date: The date on which the data was recorded. Format: DD-MMM-YY. (Data is recorded on a monthly basis)</a:t>
            </a:r>
          </a:p>
          <a:p>
            <a:pPr marL="285750" indent="-285750">
              <a:buFontTx/>
              <a:buChar char="-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300" dirty="0">
                <a:solidFill>
                  <a:schemeClr val="bg1"/>
                </a:solidFill>
              </a:rPr>
              <a:t>state: The name of the state where the sales data is recorded. This indicates the geographical location within India.</a:t>
            </a:r>
          </a:p>
          <a:p>
            <a:pPr marL="285750" indent="-285750">
              <a:buFontTx/>
              <a:buChar char="-"/>
            </a:pPr>
            <a:endParaRPr lang="en-US" sz="13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300" dirty="0" err="1">
                <a:solidFill>
                  <a:schemeClr val="bg1"/>
                </a:solidFill>
              </a:rPr>
              <a:t>vehicle_category</a:t>
            </a:r>
            <a:r>
              <a:rPr lang="en-US" sz="1300" dirty="0">
                <a:solidFill>
                  <a:schemeClr val="bg1"/>
                </a:solidFill>
              </a:rPr>
              <a:t>: The category of the vehicle, specifying whether it is a 2-Wheeler or a 4-Wheeler.</a:t>
            </a:r>
          </a:p>
          <a:p>
            <a:pPr marL="171450" indent="-171450">
              <a:buFontTx/>
              <a:buChar char="-"/>
            </a:pPr>
            <a:endParaRPr lang="en-US" sz="13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300" dirty="0" err="1">
                <a:solidFill>
                  <a:schemeClr val="bg1"/>
                </a:solidFill>
              </a:rPr>
              <a:t>electric_vehicles_sold</a:t>
            </a:r>
            <a:r>
              <a:rPr lang="en-US" sz="1300" dirty="0">
                <a:solidFill>
                  <a:schemeClr val="bg1"/>
                </a:solidFill>
              </a:rPr>
              <a:t>: The number of electric vehicles sold in the specified state and category on the given date.</a:t>
            </a:r>
          </a:p>
          <a:p>
            <a:pPr marL="171450" indent="-171450">
              <a:buFontTx/>
              <a:buChar char="-"/>
            </a:pPr>
            <a:endParaRPr lang="en-US" sz="13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300" dirty="0" err="1">
                <a:solidFill>
                  <a:schemeClr val="bg1"/>
                </a:solidFill>
              </a:rPr>
              <a:t>total_vehicles_sold</a:t>
            </a:r>
            <a:r>
              <a:rPr lang="en-US" sz="1300" dirty="0">
                <a:solidFill>
                  <a:schemeClr val="bg1"/>
                </a:solidFill>
              </a:rPr>
              <a:t>: The total number of  vehicles (including both electric and non-electric) sold in the specified state and category on the given date.</a:t>
            </a:r>
          </a:p>
          <a:p>
            <a:pPr marL="171450" indent="-171450">
              <a:buFontTx/>
              <a:buChar char="-"/>
            </a:pP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63C7F-3A91-1C8B-859B-591DBB833335}"/>
              </a:ext>
            </a:extLst>
          </p:cNvPr>
          <p:cNvSpPr txBox="1"/>
          <p:nvPr/>
        </p:nvSpPr>
        <p:spPr>
          <a:xfrm>
            <a:off x="4396883" y="1578765"/>
            <a:ext cx="33352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electric_vehicle_sales_by_makers.csv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date: The date on which the sales data was recorded. Format: DD-MMM-YY. (Data is recorded on a monthly basis)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</a:rPr>
              <a:t>vehicle_category</a:t>
            </a:r>
            <a:r>
              <a:rPr lang="en-US" sz="1400" dirty="0">
                <a:solidFill>
                  <a:schemeClr val="bg1"/>
                </a:solidFill>
              </a:rPr>
              <a:t>: The category of the vehicle, specifying whether it is a 2-Wheeler or a 4-Wheeler.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maker: The name of the manufacturer or brand of the electric vehicle.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</a:rPr>
              <a:t>electric_vehicles_sold</a:t>
            </a:r>
            <a:r>
              <a:rPr lang="en-US" sz="1400" dirty="0">
                <a:solidFill>
                  <a:schemeClr val="bg1"/>
                </a:solidFill>
              </a:rPr>
              <a:t>: The number of electric vehicles sold by the specified maker in the given category on the given date.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EFDBE1-BFC3-AC34-5C37-8B4E12417D34}"/>
              </a:ext>
            </a:extLst>
          </p:cNvPr>
          <p:cNvSpPr txBox="1"/>
          <p:nvPr/>
        </p:nvSpPr>
        <p:spPr>
          <a:xfrm>
            <a:off x="8654492" y="1624447"/>
            <a:ext cx="305074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dim_date.csv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date: The specific date for which the data is relevant. Format: DD-MMM-YY. (Data is recorded on a monthly basis)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</a:rPr>
              <a:t>fiscal_year</a:t>
            </a:r>
            <a:r>
              <a:rPr lang="en-US" sz="1400" dirty="0">
                <a:solidFill>
                  <a:schemeClr val="bg1"/>
                </a:solidFill>
              </a:rPr>
              <a:t>: The fiscal year to which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the date belongs. This is useful for      financial and business analysis.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quarter: The fiscal quarter to which the date belongs. Fiscal quarters are typically divided as Q1, Q2, Q3, and Q4.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33D595-288B-1596-8D66-6AFFC28C4D0E}"/>
              </a:ext>
            </a:extLst>
          </p:cNvPr>
          <p:cNvSpPr/>
          <p:nvPr/>
        </p:nvSpPr>
        <p:spPr>
          <a:xfrm>
            <a:off x="344510" y="1430513"/>
            <a:ext cx="3335247" cy="531878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EBC9C-E942-4C15-608F-7C6FA76BC245}"/>
              </a:ext>
            </a:extLst>
          </p:cNvPr>
          <p:cNvSpPr/>
          <p:nvPr/>
        </p:nvSpPr>
        <p:spPr>
          <a:xfrm>
            <a:off x="4356677" y="1455266"/>
            <a:ext cx="3335247" cy="531878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593B0B-3494-3B9B-3777-8D3C98B5D50E}"/>
              </a:ext>
            </a:extLst>
          </p:cNvPr>
          <p:cNvSpPr/>
          <p:nvPr/>
        </p:nvSpPr>
        <p:spPr>
          <a:xfrm>
            <a:off x="8512243" y="1430513"/>
            <a:ext cx="3335247" cy="531878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20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486255" y="761982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E901BD-4C9B-E1FE-6DAE-A6C996A697D6}"/>
              </a:ext>
            </a:extLst>
          </p:cNvPr>
          <p:cNvSpPr txBox="1"/>
          <p:nvPr/>
        </p:nvSpPr>
        <p:spPr>
          <a:xfrm>
            <a:off x="92365" y="59325"/>
            <a:ext cx="517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DATA MODELLING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851C72-A3FD-E68B-E396-BD5CF11E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65" y="1090359"/>
            <a:ext cx="8163984" cy="4677282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78DDFD18-6007-77FA-E9A1-B52C22C65939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BB924A6-BE84-8DA9-A3DF-4AB3E72E9338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4E13B-9941-99A4-6B4D-743DBCBC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F4B8DEC-5391-ECDB-EF0E-D9DFB10278DD}"/>
              </a:ext>
            </a:extLst>
          </p:cNvPr>
          <p:cNvGrpSpPr>
            <a:grpSpLocks noChangeAspect="1"/>
          </p:cNvGrpSpPr>
          <p:nvPr/>
        </p:nvGrpSpPr>
        <p:grpSpPr>
          <a:xfrm>
            <a:off x="7204947" y="6575"/>
            <a:ext cx="4987053" cy="5041283"/>
            <a:chOff x="0" y="-29697"/>
            <a:chExt cx="5956300" cy="602107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A3A5891-279E-560C-461D-200B1EB2B2BA}"/>
                </a:ext>
              </a:extLst>
            </p:cNvPr>
            <p:cNvSpPr/>
            <p:nvPr/>
          </p:nvSpPr>
          <p:spPr>
            <a:xfrm>
              <a:off x="0" y="-29697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solidFill>
              <a:schemeClr val="accent1">
                <a:alpha val="49804"/>
              </a:schemeClr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3EEEC1F-ABA8-1776-319B-497ED32B18C2}"/>
              </a:ext>
            </a:extLst>
          </p:cNvPr>
          <p:cNvSpPr txBox="1"/>
          <p:nvPr/>
        </p:nvSpPr>
        <p:spPr>
          <a:xfrm>
            <a:off x="921569" y="1873191"/>
            <a:ext cx="684149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120"/>
              </a:lnSpc>
            </a:pPr>
            <a:r>
              <a:rPr lang="en-US" sz="4266" b="1" dirty="0">
                <a:solidFill>
                  <a:schemeClr val="bg1"/>
                </a:solidFill>
                <a:latin typeface="Montserrat" panose="00000500000000000000" pitchFamily="2" charset="0"/>
              </a:rPr>
              <a:t>INSIGHTS &amp;</a:t>
            </a:r>
          </a:p>
          <a:p>
            <a:pPr defTabSz="609630">
              <a:lnSpc>
                <a:spcPts val="5120"/>
              </a:lnSpc>
            </a:pPr>
            <a:r>
              <a:rPr lang="en-US" sz="4266" b="1" dirty="0">
                <a:solidFill>
                  <a:schemeClr val="bg1"/>
                </a:solidFill>
                <a:latin typeface="Montserrat" panose="00000500000000000000" pitchFamily="2" charset="0"/>
              </a:rPr>
              <a:t>VISUALIZATION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3FA4CC34-5522-1549-D3E1-6132FF1705BA}"/>
              </a:ext>
            </a:extLst>
          </p:cNvPr>
          <p:cNvSpPr/>
          <p:nvPr/>
        </p:nvSpPr>
        <p:spPr>
          <a:xfrm>
            <a:off x="1610004" y="3522307"/>
            <a:ext cx="3519917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9" name="Picture 8" descr="A car charging on a city&#10;&#10;Description automatically generated">
            <a:extLst>
              <a:ext uri="{FF2B5EF4-FFF2-40B4-BE49-F238E27FC236}">
                <a16:creationId xmlns:a16="http://schemas.microsoft.com/office/drawing/2014/main" id="{6033FDA0-98F4-C381-931A-6F6D66FC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693">
            <a:off x="7435188" y="138748"/>
            <a:ext cx="4430918" cy="4913043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65570104-3E80-121B-A26D-4ADB471E58D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0" y="6038880"/>
            <a:ext cx="3723862" cy="819120"/>
            <a:chOff x="37561" y="-1741534"/>
            <a:chExt cx="8007350" cy="2730119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72AF33A-E6ED-867C-44D5-03475E1E1327}"/>
                </a:ext>
              </a:extLst>
            </p:cNvPr>
            <p:cNvSpPr/>
            <p:nvPr/>
          </p:nvSpPr>
          <p:spPr>
            <a:xfrm>
              <a:off x="37561" y="-1741534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7888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23A8B-F1D5-F903-E4F0-FC533FDA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DD4DD7DC-12FB-0415-A82C-53E50EF9F293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30BE6-68E5-1848-F24A-2DCBB76D49D1}"/>
              </a:ext>
            </a:extLst>
          </p:cNvPr>
          <p:cNvSpPr txBox="1"/>
          <p:nvPr/>
        </p:nvSpPr>
        <p:spPr>
          <a:xfrm>
            <a:off x="92365" y="59326"/>
            <a:ext cx="11850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1. List the top 3 and bottom 3 makers for the fiscal years 2023 and 2024 in terms of the number of 2-wheelers sold.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8E9F9D41-6FAF-93B7-3573-AAB611D83DBD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C091E18-5539-9B7B-1E05-2D464204E1C1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D4F6DF-86AE-5203-CB8A-C5A4761E1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"/>
          <a:stretch/>
        </p:blipFill>
        <p:spPr>
          <a:xfrm>
            <a:off x="325708" y="874643"/>
            <a:ext cx="5446939" cy="551937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5CEEED7-2D6B-DEDF-F836-F208FDAFC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6" y="2202728"/>
            <a:ext cx="2805237" cy="70303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79C8DC3-F1C0-122E-2892-A3D51E53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86" y="3907441"/>
            <a:ext cx="2805237" cy="70303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A2BEB9F-F754-4034-F34B-F0CD226D2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26" y="2226743"/>
            <a:ext cx="3101610" cy="703031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9BA76F5-44D5-D440-6F2B-D8B13F8C4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26" y="3928227"/>
            <a:ext cx="3206681" cy="703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BD8C05-33DD-C549-1ED0-21E75534053E}"/>
              </a:ext>
            </a:extLst>
          </p:cNvPr>
          <p:cNvSpPr txBox="1"/>
          <p:nvPr/>
        </p:nvSpPr>
        <p:spPr>
          <a:xfrm>
            <a:off x="6639338" y="1642554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Top 3 in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329CF-DAC7-2B2F-DB63-0F818168AD66}"/>
              </a:ext>
            </a:extLst>
          </p:cNvPr>
          <p:cNvSpPr txBox="1"/>
          <p:nvPr/>
        </p:nvSpPr>
        <p:spPr>
          <a:xfrm>
            <a:off x="9681929" y="1642554"/>
            <a:ext cx="197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Bottom 3 in 2023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A0AFC3-89A4-45A7-074A-5CAA8118221D}"/>
              </a:ext>
            </a:extLst>
          </p:cNvPr>
          <p:cNvSpPr txBox="1"/>
          <p:nvPr/>
        </p:nvSpPr>
        <p:spPr>
          <a:xfrm>
            <a:off x="6708481" y="3409862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Top 3 in 2024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A68CB-539C-D698-0746-2743F47003B5}"/>
              </a:ext>
            </a:extLst>
          </p:cNvPr>
          <p:cNvSpPr txBox="1"/>
          <p:nvPr/>
        </p:nvSpPr>
        <p:spPr>
          <a:xfrm>
            <a:off x="9746865" y="3365083"/>
            <a:ext cx="197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Bottom 3 in 2024</a:t>
            </a:r>
          </a:p>
        </p:txBody>
      </p:sp>
    </p:spTree>
    <p:extLst>
      <p:ext uri="{BB962C8B-B14F-4D97-AF65-F5344CB8AC3E}">
        <p14:creationId xmlns:p14="http://schemas.microsoft.com/office/powerpoint/2010/main" val="366674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C17F2-8BA8-70FA-FB4B-474371CE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D108C5-D5D5-3A09-94AF-3151F55B4277}"/>
              </a:ext>
            </a:extLst>
          </p:cNvPr>
          <p:cNvSpPr txBox="1"/>
          <p:nvPr/>
        </p:nvSpPr>
        <p:spPr>
          <a:xfrm>
            <a:off x="5499637" y="4512798"/>
            <a:ext cx="1240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014E8-79B8-D513-BD1C-2A74271ECC14}"/>
              </a:ext>
            </a:extLst>
          </p:cNvPr>
          <p:cNvSpPr txBox="1"/>
          <p:nvPr/>
        </p:nvSpPr>
        <p:spPr>
          <a:xfrm>
            <a:off x="5499637" y="1821982"/>
            <a:ext cx="1240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D475E-B3F0-8277-2F18-71C5630B7EFE}"/>
              </a:ext>
            </a:extLst>
          </p:cNvPr>
          <p:cNvSpPr txBox="1"/>
          <p:nvPr/>
        </p:nvSpPr>
        <p:spPr>
          <a:xfrm>
            <a:off x="469127" y="83529"/>
            <a:ext cx="1077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op 3 and bottom 3 makers for the fiscal years 2023 and 2024 in terms of the number of 2-wheelers sold.</a:t>
            </a:r>
            <a:endParaRPr lang="en-IN" dirty="0"/>
          </a:p>
        </p:txBody>
      </p:sp>
      <p:sp>
        <p:nvSpPr>
          <p:cNvPr id="8" name="AutoShape 21">
            <a:extLst>
              <a:ext uri="{FF2B5EF4-FFF2-40B4-BE49-F238E27FC236}">
                <a16:creationId xmlns:a16="http://schemas.microsoft.com/office/drawing/2014/main" id="{DFE220C6-39B7-76B4-7EDE-AF0AF9237957}"/>
              </a:ext>
            </a:extLst>
          </p:cNvPr>
          <p:cNvSpPr/>
          <p:nvPr/>
        </p:nvSpPr>
        <p:spPr>
          <a:xfrm>
            <a:off x="3739679" y="547958"/>
            <a:ext cx="3519917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FA1A1A16-781B-451E-2A6E-B134A72B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6258" r="4131" b="5172"/>
          <a:stretch/>
        </p:blipFill>
        <p:spPr>
          <a:xfrm>
            <a:off x="1375576" y="1194289"/>
            <a:ext cx="3263248" cy="250036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1B7FC0A-25EA-FD58-63CC-7F896EEE7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4721" r="7252" b="4707"/>
          <a:stretch/>
        </p:blipFill>
        <p:spPr>
          <a:xfrm>
            <a:off x="7425115" y="1194289"/>
            <a:ext cx="3391309" cy="2500362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2E87421F-C2E7-95B2-7B10-74266A43B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6532" r="5170" b="5540"/>
          <a:stretch/>
        </p:blipFill>
        <p:spPr>
          <a:xfrm>
            <a:off x="1375576" y="4154279"/>
            <a:ext cx="3263248" cy="254066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B9778DA-83C2-0CFD-7884-C2B6192CD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47" r="2651" b="6931"/>
          <a:stretch/>
        </p:blipFill>
        <p:spPr>
          <a:xfrm>
            <a:off x="7425116" y="4154278"/>
            <a:ext cx="3391308" cy="25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9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3C6F6-F715-B9B8-CEFF-8A0F7C5EC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>
            <a:extLst>
              <a:ext uri="{FF2B5EF4-FFF2-40B4-BE49-F238E27FC236}">
                <a16:creationId xmlns:a16="http://schemas.microsoft.com/office/drawing/2014/main" id="{980D14F1-F866-7A42-4906-AF323A0DF8D2}"/>
              </a:ext>
            </a:extLst>
          </p:cNvPr>
          <p:cNvSpPr/>
          <p:nvPr/>
        </p:nvSpPr>
        <p:spPr>
          <a:xfrm>
            <a:off x="4128136" y="563685"/>
            <a:ext cx="2867221" cy="0"/>
          </a:xfrm>
          <a:prstGeom prst="line">
            <a:avLst/>
          </a:prstGeom>
          <a:ln w="38100" cap="flat">
            <a:solidFill>
              <a:srgbClr val="F95F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88FF05-6B6C-ABC4-3CB6-756DE9662A45}"/>
              </a:ext>
            </a:extLst>
          </p:cNvPr>
          <p:cNvSpPr txBox="1"/>
          <p:nvPr/>
        </p:nvSpPr>
        <p:spPr>
          <a:xfrm>
            <a:off x="92365" y="59326"/>
            <a:ext cx="11850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 2. Identify the top 5 states with the highest penetration rate in 2-wheeler and 4-wheeler EV sales in FY 2024.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FC55E60C-79BB-D4C3-59D1-57D0075788D6}"/>
              </a:ext>
            </a:extLst>
          </p:cNvPr>
          <p:cNvGrpSpPr>
            <a:grpSpLocks noChangeAspect="1"/>
          </p:cNvGrpSpPr>
          <p:nvPr/>
        </p:nvGrpSpPr>
        <p:grpSpPr>
          <a:xfrm>
            <a:off x="8468139" y="5984455"/>
            <a:ext cx="3723862" cy="819120"/>
            <a:chOff x="0" y="0"/>
            <a:chExt cx="8007350" cy="273011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CE8E036-F07F-09F4-4343-2F964496A706}"/>
                </a:ext>
              </a:extLst>
            </p:cNvPr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l="l" t="t" r="r" b="b"/>
              <a:pathLst>
                <a:path w="8007350" h="2730119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08627C-1664-356C-31C3-3C5DAEC1E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0" y="1367022"/>
            <a:ext cx="7520844" cy="41239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1C4222-8B93-64D0-C5D0-0F8F03F9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01" y="1886069"/>
            <a:ext cx="3596952" cy="10821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CB9886-368F-9CBA-AFD1-511297F62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50" y="4064726"/>
            <a:ext cx="3635055" cy="1082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AD1B1-978F-3FCE-24BB-FF75EC87782F}"/>
              </a:ext>
            </a:extLst>
          </p:cNvPr>
          <p:cNvSpPr txBox="1"/>
          <p:nvPr/>
        </p:nvSpPr>
        <p:spPr>
          <a:xfrm>
            <a:off x="9056534" y="1282606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2-Wheeler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40C94-C324-D497-D5D2-E473E9AE096F}"/>
              </a:ext>
            </a:extLst>
          </p:cNvPr>
          <p:cNvSpPr txBox="1"/>
          <p:nvPr/>
        </p:nvSpPr>
        <p:spPr>
          <a:xfrm>
            <a:off x="9207608" y="3446888"/>
            <a:ext cx="151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4-Wheeler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433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7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95F1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1575</Words>
  <Application>Microsoft Office PowerPoint</Application>
  <PresentationFormat>Widescreen</PresentationFormat>
  <Paragraphs>149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LORA</vt:lpstr>
      <vt:lpstr>Montserrat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 Egg</dc:creator>
  <cp:lastModifiedBy>Sourav Pattanayak</cp:lastModifiedBy>
  <cp:revision>208</cp:revision>
  <dcterms:created xsi:type="dcterms:W3CDTF">2023-06-02T07:21:20Z</dcterms:created>
  <dcterms:modified xsi:type="dcterms:W3CDTF">2025-01-13T05:27:40Z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2025-01-13T05:21:25Z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89774e8a-ce4e-48e8-a476-a2c78885a85e</vt:lpwstr>
  </property>
  <property fmtid="{D5CDD505-2E9C-101B-9397-08002B2CF9AE}" pid="7" name="MSIP_Label_defa4170-0d19-0005-0004-bc88714345d2_ActionId">
    <vt:lpwstr>3336042d-395a-4c76-9262-e9bbe0e40337</vt:lpwstr>
  </property>
  <property fmtid="{D5CDD505-2E9C-101B-9397-08002B2CF9AE}" pid="8" name="MSIP_Label_defa4170-0d19-0005-0004-bc88714345d2_ContentBits">
    <vt:lpwstr>0</vt:lpwstr>
  </property>
</Properties>
</file>